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2" r:id="rId17"/>
    <p:sldId id="273" r:id="rId18"/>
    <p:sldId id="274" r:id="rId19"/>
    <p:sldId id="275" r:id="rId20"/>
    <p:sldId id="276" r:id="rId21"/>
    <p:sldId id="277" r:id="rId22"/>
  </p:sldIdLst>
  <p:sldSz cx="9144000" cy="5143500" type="screen16x9"/>
  <p:notesSz cx="6858000" cy="9144000"/>
  <p:embeddedFontLst>
    <p:embeddedFont>
      <p:font typeface="Lato" panose="020B0600000101010101" charset="0"/>
      <p:regular r:id="rId24"/>
      <p:bold r:id="rId25"/>
      <p:italic r:id="rId26"/>
      <p:boldItalic r:id="rId27"/>
    </p:embeddedFont>
    <p:embeddedFont>
      <p:font typeface="Roboto" panose="020B0600000101010101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114" y="5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4f864e15a6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4f864e15a6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4f864e15a6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4f864e15a6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4f864e15a6_0_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4f864e15a6_0_1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4f864e15a6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4f864e15a6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4f864e15a6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4f864e15a6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4f864e15a6_0_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4f864e15a6_0_1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4f864e15a6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4f864e15a6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4f864e15a6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4f864e15a6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4f864e15a6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4f864e15a6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4f864e15a6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4f864e15a6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6f73a04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6f73a04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c6f73a04f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c6f73a04f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c6f73a04f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c6f73a04f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4f864e15a6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4f864e15a6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4f795cbcfb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4f795cbcfb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c6f73a04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c6f73a04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c6f73a04f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c6f73a04f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c6f73a04f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c6f73a04f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4f864e15a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4f864e15a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4f864e15a6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4f864e15a6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4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>
            <a:spLocks noGrp="1"/>
          </p:cNvSpPr>
          <p:nvPr>
            <p:ph type="title" hasCustomPrompt="1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0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azure.microsoft.com/ko-kr/free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portal.azure.com/#create/hub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portal.azure.com/#create/hub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portal.azure.com/#create/hub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ko-kr/azure/cognitive-services/computer-vision/concept-detecting-image-types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ctrTitle"/>
          </p:nvPr>
        </p:nvSpPr>
        <p:spPr>
          <a:xfrm>
            <a:off x="390525" y="1574050"/>
            <a:ext cx="8222100" cy="117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/>
              <a:t>SW인공지능교육 - 인공지능 API를 이용한 서비스 개발 프로그램</a:t>
            </a:r>
            <a:endParaRPr sz="3000"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"/>
          </p:nvPr>
        </p:nvSpPr>
        <p:spPr>
          <a:xfrm>
            <a:off x="390525" y="3274055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2일차</a:t>
            </a:r>
            <a:endParaRPr sz="240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김성수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2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Azure 체험 계정</a:t>
            </a:r>
            <a:endParaRPr/>
          </a:p>
        </p:txBody>
      </p:sp>
      <p:sp>
        <p:nvSpPr>
          <p:cNvPr id="133" name="Google Shape;133;p22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아래의 URL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ko" sz="1000" u="sng">
                <a:solidFill>
                  <a:schemeClr val="hlink"/>
                </a:solidFill>
                <a:hlinkClick r:id="rId3"/>
              </a:rPr>
              <a:t>https://azure.microsoft.com/ko-kr/free/</a:t>
            </a:r>
            <a:endParaRPr sz="10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로 접속하여 azure 체험 계정을 생성 할 수 있습니다.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ko">
                <a:highlight>
                  <a:srgbClr val="FF0000"/>
                </a:highlight>
              </a:rPr>
              <a:t>본 강의에 사용할 Cognitive Api는 약 30일동안만 사용 가능합니다.</a:t>
            </a:r>
            <a:endParaRPr>
              <a:highlight>
                <a:srgbClr val="FF0000"/>
              </a:highlight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34" name="Google Shape;13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85474" y="375500"/>
            <a:ext cx="5057850" cy="439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3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Azure 리소스 생성</a:t>
            </a:r>
            <a:endParaRPr/>
          </a:p>
        </p:txBody>
      </p:sp>
      <p:sp>
        <p:nvSpPr>
          <p:cNvPr id="140" name="Google Shape;140;p23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1</a:t>
            </a:r>
            <a:r>
              <a:rPr lang="ko" b="1"/>
              <a:t>. Azure 포털에 접속</a:t>
            </a:r>
            <a:endParaRPr b="1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ko" sz="1000" u="sng">
                <a:solidFill>
                  <a:schemeClr val="hlink"/>
                </a:solidFill>
                <a:hlinkClick r:id="rId3"/>
              </a:rPr>
              <a:t>https://azure.microsoft.com/ko-kr/free/</a:t>
            </a:r>
            <a:endParaRPr sz="10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2.  Vision api 리소스 생성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3.  Api 키 및 리전 확인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ko">
                <a:highlight>
                  <a:srgbClr val="FF0000"/>
                </a:highlight>
              </a:rPr>
              <a:t>본 강의에 사용할 Cognitive Api는 약 30일동안만 사용 가능합니다.</a:t>
            </a:r>
            <a:endParaRPr>
              <a:highlight>
                <a:srgbClr val="FF0000"/>
              </a:highlight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41" name="Google Shape;141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38353" y="152400"/>
            <a:ext cx="4558357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4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Azure 리소스 생성</a:t>
            </a:r>
            <a:endParaRPr/>
          </a:p>
        </p:txBody>
      </p:sp>
      <p:sp>
        <p:nvSpPr>
          <p:cNvPr id="147" name="Google Shape;147;p24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1. Azure 포털에 접속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ko" sz="1000" u="sng">
                <a:solidFill>
                  <a:schemeClr val="hlink"/>
                </a:solidFill>
                <a:hlinkClick r:id="rId3"/>
              </a:rPr>
              <a:t>https://azure.microsoft.com/ko-kr/free/</a:t>
            </a:r>
            <a:endParaRPr sz="10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2.  </a:t>
            </a:r>
            <a:r>
              <a:rPr lang="ko" b="1"/>
              <a:t>Vision api 리소스 생성</a:t>
            </a:r>
            <a:endParaRPr b="1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3.  Api 키 및 리전 확인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ko">
                <a:highlight>
                  <a:srgbClr val="FF0000"/>
                </a:highlight>
              </a:rPr>
              <a:t>본 강의에 사용할 Cognitive Api는 약 30일동안만 사용 가능합니다.</a:t>
            </a:r>
            <a:endParaRPr>
              <a:highlight>
                <a:srgbClr val="FF0000"/>
              </a:highlight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48" name="Google Shape;14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91478" y="152400"/>
            <a:ext cx="304179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5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Azure 리소스 생성</a:t>
            </a:r>
            <a:endParaRPr/>
          </a:p>
        </p:txBody>
      </p:sp>
      <p:sp>
        <p:nvSpPr>
          <p:cNvPr id="154" name="Google Shape;154;p25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1. Azure 포털에 접속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ko" sz="1000" u="sng">
                <a:solidFill>
                  <a:schemeClr val="hlink"/>
                </a:solidFill>
                <a:hlinkClick r:id="rId3"/>
              </a:rPr>
              <a:t>https://azure.microsoft.com/ko-kr/free/</a:t>
            </a:r>
            <a:endParaRPr sz="10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2.  Vision api 리소스 생성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3.  </a:t>
            </a:r>
            <a:r>
              <a:rPr lang="ko" b="1"/>
              <a:t>Api 키 확인</a:t>
            </a:r>
            <a:endParaRPr b="1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ko">
                <a:highlight>
                  <a:srgbClr val="FF0000"/>
                </a:highlight>
              </a:rPr>
              <a:t>본 강의에 사용할 Cognitive Api는 약 30일동안만 사용 가능합니다.</a:t>
            </a:r>
            <a:endParaRPr>
              <a:highlight>
                <a:srgbClr val="FF0000"/>
              </a:highlight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55" name="Google Shape;155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66125" y="294313"/>
            <a:ext cx="5342650" cy="4554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6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Computer Vision API</a:t>
            </a:r>
            <a:endParaRPr/>
          </a:p>
        </p:txBody>
      </p:sp>
      <p:sp>
        <p:nvSpPr>
          <p:cNvPr id="161" name="Google Shape;161;p26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아래의 Url에 더 많은 정보가 있습니다.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ko" u="sng">
                <a:solidFill>
                  <a:schemeClr val="hlink"/>
                </a:solidFill>
                <a:hlinkClick r:id="rId3"/>
              </a:rPr>
              <a:t>https://docs.microsoft.com/ko-kr/azure/cognitive-services/computer-vision/concept-detecting-image-types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62" name="Google Shape;16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87649" y="808000"/>
            <a:ext cx="5222651" cy="352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7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Azure with Python</a:t>
            </a:r>
            <a:endParaRPr/>
          </a:p>
        </p:txBody>
      </p:sp>
      <p:sp>
        <p:nvSpPr>
          <p:cNvPr id="168" name="Google Shape;168;p27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Azure의 이미지 분석 기능을 활용해 봅니다.</a:t>
            </a:r>
            <a:endParaRPr b="1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ko" b="1"/>
              <a:t>analayze.py를 실행해 주세요</a:t>
            </a:r>
            <a:endParaRPr b="1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69" name="Google Shape;169;p27"/>
          <p:cNvPicPr preferRelativeResize="0"/>
          <p:nvPr/>
        </p:nvPicPr>
        <p:blipFill rotWithShape="1">
          <a:blip r:embed="rId3">
            <a:alphaModFix/>
          </a:blip>
          <a:srcRect l="4267" r="1107" b="3250"/>
          <a:stretch/>
        </p:blipFill>
        <p:spPr>
          <a:xfrm>
            <a:off x="3466100" y="357800"/>
            <a:ext cx="5342250" cy="322065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7"/>
          <p:cNvSpPr txBox="1"/>
          <p:nvPr/>
        </p:nvSpPr>
        <p:spPr>
          <a:xfrm>
            <a:off x="4173625" y="3879475"/>
            <a:ext cx="3466200" cy="6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b="1">
                <a:highlight>
                  <a:srgbClr val="FFFF00"/>
                </a:highlight>
                <a:latin typeface="Roboto"/>
                <a:ea typeface="Roboto"/>
                <a:cs typeface="Roboto"/>
                <a:sym typeface="Roboto"/>
              </a:rPr>
              <a:t> python analayze.py</a:t>
            </a:r>
            <a:endParaRPr sz="2000" b="1">
              <a:highlight>
                <a:srgbClr val="FFFF00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9"/>
          <p:cNvSpPr txBox="1">
            <a:spLocks noGrp="1"/>
          </p:cNvSpPr>
          <p:nvPr>
            <p:ph type="title"/>
          </p:nvPr>
        </p:nvSpPr>
        <p:spPr>
          <a:xfrm>
            <a:off x="335300" y="24740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3교시 - Azure with Flask</a:t>
            </a:r>
            <a:endParaRPr/>
          </a:p>
        </p:txBody>
      </p:sp>
      <p:sp>
        <p:nvSpPr>
          <p:cNvPr id="185" name="Google Shape;185;p29"/>
          <p:cNvSpPr txBox="1"/>
          <p:nvPr/>
        </p:nvSpPr>
        <p:spPr>
          <a:xfrm>
            <a:off x="283575" y="1541400"/>
            <a:ext cx="7948800" cy="32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-"/>
            </a:pPr>
            <a:r>
              <a:rPr lang="ko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Image upload on Flask server</a:t>
            </a:r>
            <a:endParaRPr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-"/>
            </a:pPr>
            <a:r>
              <a:rPr lang="ko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Redirect another html using flask function</a:t>
            </a:r>
            <a:endParaRPr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-"/>
            </a:pPr>
            <a:r>
              <a:rPr lang="ko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Display analyze result on Flask server</a:t>
            </a:r>
            <a:endParaRPr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0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Upload.html</a:t>
            </a:r>
            <a:endParaRPr/>
          </a:p>
        </p:txBody>
      </p:sp>
      <p:sp>
        <p:nvSpPr>
          <p:cNvPr id="191" name="Google Shape;191;p30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선택한 이미지를 특정한 폴더에 저장하는 html 코드를 작성해 봅시다.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192" name="Google Shape;192;p30"/>
          <p:cNvSpPr txBox="1"/>
          <p:nvPr/>
        </p:nvSpPr>
        <p:spPr>
          <a:xfrm>
            <a:off x="3554625" y="357800"/>
            <a:ext cx="3298200" cy="45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latin typeface="Roboto"/>
                <a:ea typeface="Roboto"/>
                <a:cs typeface="Roboto"/>
                <a:sym typeface="Roboto"/>
              </a:rPr>
              <a:t>&lt;!DOCTYPE html&gt;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&lt;html lang="en"&gt;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    &lt;head&gt;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      &lt;meta charset="UTF-8"&gt;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      &lt;title&gt;Sightengine demo - Python and Flask&lt;/title&gt;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      &lt;link rel= "stylesheet" type= "text/css" href= "{{ url_for('static',filename='styles/app.css') }}"&gt;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    &lt;/head&gt;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    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    &lt;body&gt;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        &lt;header class="navbar"&gt;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          &lt;form action="/upload" method="post" enctype="multipart/form-data" &gt;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              &lt;span class="btn btn-default btn-file"&gt;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                Browse &lt;input type="file" name="image"&gt;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              &lt;/span&gt;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        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            &lt;input type="submit" value="Upload your image" class="btn btn-primary"&gt;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          &lt;/form&gt;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        &lt;/header&gt;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    &lt;/body&gt;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&lt;/html&gt;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93" name="Google Shape;19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41400" y="441850"/>
            <a:ext cx="2402600" cy="200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Upload_server.py</a:t>
            </a:r>
            <a:endParaRPr/>
          </a:p>
        </p:txBody>
      </p:sp>
      <p:sp>
        <p:nvSpPr>
          <p:cNvPr id="199" name="Google Shape;199;p31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이제 앞에서 작성한 upload html 코드를 동작하는 서버를 구축해 봅시다.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200" name="Google Shape;200;p31"/>
          <p:cNvSpPr txBox="1"/>
          <p:nvPr/>
        </p:nvSpPr>
        <p:spPr>
          <a:xfrm>
            <a:off x="3554625" y="357800"/>
            <a:ext cx="2594100" cy="43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latin typeface="Roboto"/>
                <a:ea typeface="Roboto"/>
                <a:cs typeface="Roboto"/>
                <a:sym typeface="Roboto"/>
              </a:rPr>
              <a:t>from __future__ import print_function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import os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from flask import Flask, render_template, redirect, url_for, request, Markup, flash, send_from_directory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from werkzeug.utils import secure_filename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app = Flask(__name__, static_folder = "uploads")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UPLOAD_FOLDER = os.path.basename('uploads')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app.config['UPLOAD_FOLDER'] = UPLOAD_FOLDER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app.config['SECRET_KEY'] = '1234'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@app.route('/')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@app.route('/index')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def hello_world():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    return render_template('index.html')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1" name="Google Shape;201;p31"/>
          <p:cNvSpPr txBox="1"/>
          <p:nvPr/>
        </p:nvSpPr>
        <p:spPr>
          <a:xfrm>
            <a:off x="6386100" y="357800"/>
            <a:ext cx="2594100" cy="43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latin typeface="Roboto"/>
                <a:ea typeface="Roboto"/>
                <a:cs typeface="Roboto"/>
                <a:sym typeface="Roboto"/>
              </a:rPr>
              <a:t>@app.route('/upload', methods=["GET",'POST'])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def upload_file():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    print(request.method)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    file = request.files['image']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    if file.filename == "":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        flash("NO Selected file!!")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        return  redirect(request.url)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    filename = secure_filename(file.filename)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    ftype = filename [-4:]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    filename = "tmp"+ftype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    f = os.path.join(app.config['UPLOAD_FOLDER'], filename)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    # add your custom code to check that the uploaded file is a valid image and not a malicious file (out-of-scope for this post)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    file.save(f)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    return render_template('index.html')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if __name__ == '__main__':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    app.secret_key="1234"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    app.run(debug = True)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2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Azure with Flask</a:t>
            </a:r>
            <a:endParaRPr/>
          </a:p>
        </p:txBody>
      </p:sp>
      <p:sp>
        <p:nvSpPr>
          <p:cNvPr id="207" name="Google Shape;207;p32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만들어진 이미지 업로드 서버와 Azure를 결합해 봅니다.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server.py를 실행해 주세요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08" name="Google Shape;20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18375" y="357800"/>
            <a:ext cx="5597050" cy="464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>
            <a:spLocks noGrp="1"/>
          </p:cNvSpPr>
          <p:nvPr>
            <p:ph type="title"/>
          </p:nvPr>
        </p:nvSpPr>
        <p:spPr>
          <a:xfrm>
            <a:off x="335300" y="24740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목차</a:t>
            </a:r>
            <a:endParaRPr/>
          </a:p>
        </p:txBody>
      </p:sp>
      <p:sp>
        <p:nvSpPr>
          <p:cNvPr id="74" name="Google Shape;74;p14"/>
          <p:cNvSpPr txBox="1"/>
          <p:nvPr/>
        </p:nvSpPr>
        <p:spPr>
          <a:xfrm>
            <a:off x="283575" y="1541400"/>
            <a:ext cx="7948800" cy="32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31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AutoNum type="arabicPeriod"/>
            </a:pPr>
            <a:r>
              <a:rPr lang="ko"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Flask 기초</a:t>
            </a:r>
            <a:endParaRPr sz="3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431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AutoNum type="arabicPeriod"/>
            </a:pPr>
            <a:r>
              <a:rPr lang="ko"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MS Cognitive Vision api</a:t>
            </a:r>
            <a:endParaRPr sz="3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431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AutoNum type="arabicPeriod"/>
            </a:pPr>
            <a:r>
              <a:rPr lang="ko"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Cognitive with Flask web page</a:t>
            </a:r>
            <a:endParaRPr sz="3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3"/>
          <p:cNvSpPr txBox="1">
            <a:spLocks noGrp="1"/>
          </p:cNvSpPr>
          <p:nvPr>
            <p:ph type="title"/>
          </p:nvPr>
        </p:nvSpPr>
        <p:spPr>
          <a:xfrm>
            <a:off x="1332950" y="4564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0"/>
              <a:t>Q&amp;A</a:t>
            </a:r>
            <a:endParaRPr sz="120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4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/>
              <a:t>감사합니다.</a:t>
            </a:r>
            <a:endParaRPr sz="3000"/>
          </a:p>
        </p:txBody>
      </p:sp>
      <p:sp>
        <p:nvSpPr>
          <p:cNvPr id="219" name="Google Shape;219;p34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/>
              <a:t>HCI Lab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/>
              <a:t>학부연구원 김성수</a:t>
            </a: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ko" sz="1400"/>
              <a:t>sdasd127@gmail.com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/>
              <a:t> </a:t>
            </a:r>
            <a:endParaRPr sz="1400"/>
          </a:p>
        </p:txBody>
      </p:sp>
      <p:pic>
        <p:nvPicPr>
          <p:cNvPr id="220" name="Google Shape;220;p34" descr="아래에서 바라본 금문교의 흑백사진"/>
          <p:cNvPicPr preferRelativeResize="0"/>
          <p:nvPr/>
        </p:nvPicPr>
        <p:blipFill rotWithShape="1">
          <a:blip r:embed="rId3">
            <a:alphaModFix/>
          </a:blip>
          <a:srcRect l="19071" t="9" r="4853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준비하기</a:t>
            </a:r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9517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ko"/>
              <a:t>개발 언어 및 도구:</a:t>
            </a:r>
            <a:br>
              <a:rPr lang="ko"/>
            </a:br>
            <a:r>
              <a:rPr lang="ko"/>
              <a:t>Python 3.x 버전</a:t>
            </a:r>
            <a:br>
              <a:rPr lang="ko"/>
            </a:br>
            <a:r>
              <a:rPr lang="ko"/>
              <a:t>pip</a:t>
            </a:r>
            <a:br>
              <a:rPr lang="ko"/>
            </a:br>
            <a:r>
              <a:rPr lang="ko"/>
              <a:t>GitHub 링크: https://github.com/software-engineer-mj/chat-bot-seminar</a:t>
            </a:r>
            <a:endParaRPr/>
          </a:p>
        </p:txBody>
      </p:sp>
      <p:pic>
        <p:nvPicPr>
          <p:cNvPr id="81" name="Google Shape;8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8150" y="321725"/>
            <a:ext cx="3286125" cy="139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43950" y="1804988"/>
            <a:ext cx="1714500" cy="1533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72463" y="3431150"/>
            <a:ext cx="2857500" cy="160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>
            <a:spLocks noGrp="1"/>
          </p:cNvSpPr>
          <p:nvPr>
            <p:ph type="title"/>
          </p:nvPr>
        </p:nvSpPr>
        <p:spPr>
          <a:xfrm>
            <a:off x="335300" y="24740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1교시 -Flask</a:t>
            </a:r>
            <a:endParaRPr/>
          </a:p>
        </p:txBody>
      </p:sp>
      <p:sp>
        <p:nvSpPr>
          <p:cNvPr id="89" name="Google Shape;89;p16"/>
          <p:cNvSpPr txBox="1"/>
          <p:nvPr/>
        </p:nvSpPr>
        <p:spPr>
          <a:xfrm>
            <a:off x="283575" y="1541400"/>
            <a:ext cx="7948800" cy="32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-"/>
            </a:pPr>
            <a:r>
              <a:rPr lang="ko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플라스크란?</a:t>
            </a:r>
            <a:endParaRPr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-"/>
            </a:pPr>
            <a:r>
              <a:rPr lang="ko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Hello flask</a:t>
            </a:r>
            <a:endParaRPr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-"/>
            </a:pPr>
            <a:r>
              <a:rPr lang="ko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Flask with Html</a:t>
            </a:r>
            <a:endParaRPr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Flask 소개</a:t>
            </a:r>
            <a:endParaRPr/>
          </a:p>
        </p:txBody>
      </p:sp>
      <p:sp>
        <p:nvSpPr>
          <p:cNvPr id="95" name="Google Shape;95;p17"/>
          <p:cNvSpPr txBox="1">
            <a:spLocks noGrp="1"/>
          </p:cNvSpPr>
          <p:nvPr>
            <p:ph type="body" idx="1"/>
          </p:nvPr>
        </p:nvSpPr>
        <p:spPr>
          <a:xfrm>
            <a:off x="471900" y="2178175"/>
            <a:ext cx="4035600" cy="219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" sz="13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Python 웹 애플리케이션을 만드는 프레임워크</a:t>
            </a:r>
            <a:endParaRPr sz="13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" sz="13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HTTP Methods - GET, POST, PUT, DELETE</a:t>
            </a:r>
            <a:endParaRPr sz="13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ko" sz="1300" b="1">
                <a:solidFill>
                  <a:srgbClr val="595959"/>
                </a:solidFill>
                <a:highlight>
                  <a:srgbClr val="FFFF00"/>
                </a:highlight>
                <a:latin typeface="Lato"/>
                <a:ea typeface="Lato"/>
                <a:cs typeface="Lato"/>
                <a:sym typeface="Lato"/>
              </a:rPr>
              <a:t>$ pip install flask</a:t>
            </a:r>
            <a:r>
              <a:rPr lang="ko"/>
              <a:t>.</a:t>
            </a:r>
            <a:endParaRPr/>
          </a:p>
        </p:txBody>
      </p:sp>
      <p:pic>
        <p:nvPicPr>
          <p:cNvPr id="96" name="Google Shape;96;p17"/>
          <p:cNvPicPr preferRelativeResize="0"/>
          <p:nvPr/>
        </p:nvPicPr>
        <p:blipFill rotWithShape="1">
          <a:blip r:embed="rId3">
            <a:alphaModFix/>
          </a:blip>
          <a:srcRect l="4906"/>
          <a:stretch/>
        </p:blipFill>
        <p:spPr>
          <a:xfrm>
            <a:off x="4842300" y="2178077"/>
            <a:ext cx="3909151" cy="219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Hello World</a:t>
            </a:r>
            <a:endParaRPr/>
          </a:p>
        </p:txBody>
      </p:sp>
      <p:sp>
        <p:nvSpPr>
          <p:cNvPr id="102" name="Google Shape;102;p18"/>
          <p:cNvSpPr txBox="1">
            <a:spLocks noGrp="1"/>
          </p:cNvSpPr>
          <p:nvPr>
            <p:ph type="body" idx="1"/>
          </p:nvPr>
        </p:nvSpPr>
        <p:spPr>
          <a:xfrm>
            <a:off x="848800" y="1985600"/>
            <a:ext cx="27576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ko" dirty="0"/>
              <a:t>from flask import Flask</a:t>
            </a:r>
            <a:br>
              <a:rPr lang="ko" dirty="0"/>
            </a:br>
            <a:r>
              <a:rPr lang="ko" dirty="0"/>
              <a:t>app = Flask(__name__)</a:t>
            </a:r>
            <a:br>
              <a:rPr lang="ko" dirty="0"/>
            </a:br>
            <a:br>
              <a:rPr lang="ko" dirty="0"/>
            </a:br>
            <a:r>
              <a:rPr lang="ko" dirty="0"/>
              <a:t>@app.route('/')</a:t>
            </a:r>
            <a:br>
              <a:rPr lang="ko" dirty="0"/>
            </a:br>
            <a:r>
              <a:rPr lang="ko" dirty="0"/>
              <a:t>def hello_world():</a:t>
            </a:r>
            <a:br>
              <a:rPr lang="ko" dirty="0"/>
            </a:br>
            <a:r>
              <a:rPr lang="ko" dirty="0"/>
              <a:t>    return 'Hello World!'</a:t>
            </a:r>
            <a:br>
              <a:rPr lang="ko" dirty="0"/>
            </a:br>
            <a:br>
              <a:rPr lang="ko" dirty="0"/>
            </a:br>
            <a:r>
              <a:rPr lang="ko" dirty="0"/>
              <a:t>if __name__ == '__main__':</a:t>
            </a:r>
            <a:br>
              <a:rPr lang="ko" dirty="0"/>
            </a:br>
            <a:r>
              <a:rPr lang="ko" dirty="0"/>
              <a:t>    app.run()</a:t>
            </a:r>
            <a:endParaRPr dirty="0"/>
          </a:p>
        </p:txBody>
      </p:sp>
      <p:pic>
        <p:nvPicPr>
          <p:cNvPr id="103" name="Google Shape;103;p18"/>
          <p:cNvPicPr preferRelativeResize="0"/>
          <p:nvPr/>
        </p:nvPicPr>
        <p:blipFill rotWithShape="1">
          <a:blip r:embed="rId3">
            <a:alphaModFix/>
          </a:blip>
          <a:srcRect b="8282"/>
          <a:stretch/>
        </p:blipFill>
        <p:spPr>
          <a:xfrm>
            <a:off x="5064975" y="1919075"/>
            <a:ext cx="3629025" cy="267325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8"/>
          <p:cNvSpPr txBox="1"/>
          <p:nvPr/>
        </p:nvSpPr>
        <p:spPr>
          <a:xfrm>
            <a:off x="6163325" y="2556975"/>
            <a:ext cx="66600" cy="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Flask </a:t>
            </a:r>
            <a:r>
              <a:rPr lang="ko" sz="2000" dirty="0"/>
              <a:t>with</a:t>
            </a:r>
            <a:r>
              <a:rPr lang="ko" dirty="0"/>
              <a:t> Html</a:t>
            </a:r>
            <a:endParaRPr dirty="0"/>
          </a:p>
        </p:txBody>
      </p:sp>
      <p:sp>
        <p:nvSpPr>
          <p:cNvPr id="110" name="Google Shape;110;p19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플라스크 내장 </a:t>
            </a:r>
            <a:r>
              <a:rPr lang="en-US" altLang="ko-KR" dirty="0"/>
              <a:t>method</a:t>
            </a:r>
            <a:r>
              <a:rPr lang="ko-KR" altLang="en-US" dirty="0"/>
              <a:t>인 </a:t>
            </a:r>
            <a:r>
              <a:rPr lang="en-US" altLang="ko-KR" dirty="0" err="1"/>
              <a:t>render_template</a:t>
            </a:r>
            <a:r>
              <a:rPr lang="ko-KR" altLang="en-US" dirty="0"/>
              <a:t>를 활용하여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외부 </a:t>
            </a:r>
            <a:r>
              <a:rPr lang="en-US" altLang="ko-KR" dirty="0"/>
              <a:t>html</a:t>
            </a:r>
            <a:r>
              <a:rPr lang="ko-KR" altLang="en-US" dirty="0"/>
              <a:t>을 연결합니다</a:t>
            </a:r>
            <a:r>
              <a:rPr lang="en-US" altLang="ko-KR" dirty="0"/>
              <a:t>.</a:t>
            </a:r>
            <a:endParaRPr dirty="0"/>
          </a:p>
        </p:txBody>
      </p:sp>
      <p:sp>
        <p:nvSpPr>
          <p:cNvPr id="111" name="Google Shape;111;p19"/>
          <p:cNvSpPr txBox="1"/>
          <p:nvPr/>
        </p:nvSpPr>
        <p:spPr>
          <a:xfrm>
            <a:off x="6539975" y="1209000"/>
            <a:ext cx="2298300" cy="19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Roboto"/>
                <a:ea typeface="Roboto"/>
                <a:cs typeface="Roboto"/>
                <a:sym typeface="Roboto"/>
              </a:rPr>
              <a:t>&lt;!DOCTYPE HTML&gt;</a:t>
            </a:r>
            <a:br>
              <a:rPr lang="ko">
                <a:latin typeface="Roboto"/>
                <a:ea typeface="Roboto"/>
                <a:cs typeface="Roboto"/>
                <a:sym typeface="Roboto"/>
              </a:rPr>
            </a:br>
            <a:r>
              <a:rPr lang="ko">
                <a:latin typeface="Roboto"/>
                <a:ea typeface="Roboto"/>
                <a:cs typeface="Roboto"/>
                <a:sym typeface="Roboto"/>
              </a:rPr>
              <a:t>&lt;html&gt;</a:t>
            </a:r>
            <a:br>
              <a:rPr lang="ko">
                <a:latin typeface="Roboto"/>
                <a:ea typeface="Roboto"/>
                <a:cs typeface="Roboto"/>
                <a:sym typeface="Roboto"/>
              </a:rPr>
            </a:br>
            <a:r>
              <a:rPr lang="ko">
                <a:latin typeface="Roboto"/>
                <a:ea typeface="Roboto"/>
                <a:cs typeface="Roboto"/>
                <a:sym typeface="Roboto"/>
              </a:rPr>
              <a:t>  &lt;head&gt;</a:t>
            </a:r>
            <a:br>
              <a:rPr lang="ko">
                <a:latin typeface="Roboto"/>
                <a:ea typeface="Roboto"/>
                <a:cs typeface="Roboto"/>
                <a:sym typeface="Roboto"/>
              </a:rPr>
            </a:br>
            <a:r>
              <a:rPr lang="ko">
                <a:latin typeface="Roboto"/>
                <a:ea typeface="Roboto"/>
                <a:cs typeface="Roboto"/>
                <a:sym typeface="Roboto"/>
              </a:rPr>
              <a:t>    &lt;title&gt;Flask app&lt;/title&gt;</a:t>
            </a:r>
            <a:br>
              <a:rPr lang="ko">
                <a:latin typeface="Roboto"/>
                <a:ea typeface="Roboto"/>
                <a:cs typeface="Roboto"/>
                <a:sym typeface="Roboto"/>
              </a:rPr>
            </a:br>
            <a:r>
              <a:rPr lang="ko">
                <a:latin typeface="Roboto"/>
                <a:ea typeface="Roboto"/>
                <a:cs typeface="Roboto"/>
                <a:sym typeface="Roboto"/>
              </a:rPr>
              <a:t>  &lt;/head&gt;</a:t>
            </a:r>
            <a:br>
              <a:rPr lang="ko">
                <a:latin typeface="Roboto"/>
                <a:ea typeface="Roboto"/>
                <a:cs typeface="Roboto"/>
                <a:sym typeface="Roboto"/>
              </a:rPr>
            </a:br>
            <a:r>
              <a:rPr lang="ko">
                <a:latin typeface="Roboto"/>
                <a:ea typeface="Roboto"/>
                <a:cs typeface="Roboto"/>
                <a:sym typeface="Roboto"/>
              </a:rPr>
              <a:t>  &lt;body&gt;</a:t>
            </a:r>
            <a:br>
              <a:rPr lang="ko">
                <a:latin typeface="Roboto"/>
                <a:ea typeface="Roboto"/>
                <a:cs typeface="Roboto"/>
                <a:sym typeface="Roboto"/>
              </a:rPr>
            </a:br>
            <a:r>
              <a:rPr lang="ko">
                <a:latin typeface="Roboto"/>
                <a:ea typeface="Roboto"/>
                <a:cs typeface="Roboto"/>
                <a:sym typeface="Roboto"/>
              </a:rPr>
              <a:t>    &lt;h1&gt;Hello Flask!&lt;/h1&gt;</a:t>
            </a:r>
            <a:br>
              <a:rPr lang="ko">
                <a:latin typeface="Roboto"/>
                <a:ea typeface="Roboto"/>
                <a:cs typeface="Roboto"/>
                <a:sym typeface="Roboto"/>
              </a:rPr>
            </a:br>
            <a:r>
              <a:rPr lang="ko">
                <a:latin typeface="Roboto"/>
                <a:ea typeface="Roboto"/>
                <a:cs typeface="Roboto"/>
                <a:sym typeface="Roboto"/>
              </a:rPr>
              <a:t>  &lt;/body&gt;</a:t>
            </a:r>
            <a:br>
              <a:rPr lang="ko">
                <a:latin typeface="Roboto"/>
                <a:ea typeface="Roboto"/>
                <a:cs typeface="Roboto"/>
                <a:sym typeface="Roboto"/>
              </a:rPr>
            </a:br>
            <a:r>
              <a:rPr lang="ko">
                <a:latin typeface="Roboto"/>
                <a:ea typeface="Roboto"/>
                <a:cs typeface="Roboto"/>
                <a:sym typeface="Roboto"/>
              </a:rPr>
              <a:t>&lt;/html&gt;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" name="Google Shape;112;p19"/>
          <p:cNvSpPr txBox="1"/>
          <p:nvPr/>
        </p:nvSpPr>
        <p:spPr>
          <a:xfrm>
            <a:off x="3383025" y="1209000"/>
            <a:ext cx="2808000" cy="33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latin typeface="Roboto"/>
                <a:ea typeface="Roboto"/>
                <a:cs typeface="Roboto"/>
                <a:sym typeface="Roboto"/>
              </a:rPr>
              <a:t>from flask import Flask, render_template</a:t>
            </a:r>
            <a:br>
              <a:rPr lang="ko" dirty="0">
                <a:latin typeface="Roboto"/>
                <a:ea typeface="Roboto"/>
                <a:cs typeface="Roboto"/>
                <a:sym typeface="Roboto"/>
              </a:rPr>
            </a:br>
            <a:br>
              <a:rPr lang="ko" dirty="0">
                <a:latin typeface="Roboto"/>
                <a:ea typeface="Roboto"/>
                <a:cs typeface="Roboto"/>
                <a:sym typeface="Roboto"/>
              </a:rPr>
            </a:br>
            <a:r>
              <a:rPr lang="ko" dirty="0">
                <a:latin typeface="Roboto"/>
                <a:ea typeface="Roboto"/>
                <a:cs typeface="Roboto"/>
                <a:sym typeface="Roboto"/>
              </a:rPr>
              <a:t>app = Flask(__name__)</a:t>
            </a:r>
            <a:br>
              <a:rPr lang="ko" dirty="0">
                <a:latin typeface="Roboto"/>
                <a:ea typeface="Roboto"/>
                <a:cs typeface="Roboto"/>
                <a:sym typeface="Roboto"/>
              </a:rPr>
            </a:br>
            <a:br>
              <a:rPr lang="ko" dirty="0">
                <a:latin typeface="Roboto"/>
                <a:ea typeface="Roboto"/>
                <a:cs typeface="Roboto"/>
                <a:sym typeface="Roboto"/>
              </a:rPr>
            </a:br>
            <a:br>
              <a:rPr lang="ko" dirty="0">
                <a:latin typeface="Roboto"/>
                <a:ea typeface="Roboto"/>
                <a:cs typeface="Roboto"/>
                <a:sym typeface="Roboto"/>
              </a:rPr>
            </a:br>
            <a:r>
              <a:rPr lang="ko" dirty="0">
                <a:latin typeface="Roboto"/>
                <a:ea typeface="Roboto"/>
                <a:cs typeface="Roboto"/>
                <a:sym typeface="Roboto"/>
              </a:rPr>
              <a:t>@app.route('/')</a:t>
            </a:r>
            <a:br>
              <a:rPr lang="ko" dirty="0">
                <a:latin typeface="Roboto"/>
                <a:ea typeface="Roboto"/>
                <a:cs typeface="Roboto"/>
                <a:sym typeface="Roboto"/>
              </a:rPr>
            </a:br>
            <a:r>
              <a:rPr lang="ko" dirty="0">
                <a:latin typeface="Roboto"/>
                <a:ea typeface="Roboto"/>
                <a:cs typeface="Roboto"/>
                <a:sym typeface="Roboto"/>
              </a:rPr>
              <a:t>def home():</a:t>
            </a:r>
            <a:br>
              <a:rPr lang="ko" dirty="0">
                <a:latin typeface="Roboto"/>
                <a:ea typeface="Roboto"/>
                <a:cs typeface="Roboto"/>
                <a:sym typeface="Roboto"/>
              </a:rPr>
            </a:br>
            <a:r>
              <a:rPr lang="ko" dirty="0">
                <a:latin typeface="Roboto"/>
                <a:ea typeface="Roboto"/>
                <a:cs typeface="Roboto"/>
                <a:sym typeface="Roboto"/>
              </a:rPr>
              <a:t>    return render_template('hello.html')</a:t>
            </a:r>
            <a:br>
              <a:rPr lang="ko" dirty="0">
                <a:latin typeface="Roboto"/>
                <a:ea typeface="Roboto"/>
                <a:cs typeface="Roboto"/>
                <a:sym typeface="Roboto"/>
              </a:rPr>
            </a:br>
            <a:br>
              <a:rPr lang="ko" dirty="0">
                <a:latin typeface="Roboto"/>
                <a:ea typeface="Roboto"/>
                <a:cs typeface="Roboto"/>
                <a:sym typeface="Roboto"/>
              </a:rPr>
            </a:br>
            <a:br>
              <a:rPr lang="ko" dirty="0">
                <a:latin typeface="Roboto"/>
                <a:ea typeface="Roboto"/>
                <a:cs typeface="Roboto"/>
                <a:sym typeface="Roboto"/>
              </a:rPr>
            </a:br>
            <a:r>
              <a:rPr lang="ko" dirty="0">
                <a:latin typeface="Roboto"/>
                <a:ea typeface="Roboto"/>
                <a:cs typeface="Roboto"/>
                <a:sym typeface="Roboto"/>
              </a:rPr>
              <a:t>if __name__ == '__main__':</a:t>
            </a:r>
            <a:br>
              <a:rPr lang="ko" dirty="0">
                <a:latin typeface="Roboto"/>
                <a:ea typeface="Roboto"/>
                <a:cs typeface="Roboto"/>
                <a:sym typeface="Roboto"/>
              </a:rPr>
            </a:br>
            <a:r>
              <a:rPr lang="ko" dirty="0">
                <a:latin typeface="Roboto"/>
                <a:ea typeface="Roboto"/>
                <a:cs typeface="Roboto"/>
                <a:sym typeface="Roboto"/>
              </a:rPr>
              <a:t>    app.run(debug=True)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" name="Google Shape;113;p19"/>
          <p:cNvSpPr txBox="1"/>
          <p:nvPr/>
        </p:nvSpPr>
        <p:spPr>
          <a:xfrm>
            <a:off x="3383025" y="876300"/>
            <a:ext cx="2652900" cy="33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 dirty="0">
                <a:latin typeface="Roboto"/>
                <a:ea typeface="Roboto"/>
                <a:cs typeface="Roboto"/>
                <a:sym typeface="Roboto"/>
              </a:rPr>
              <a:t>hello_flask.py</a:t>
            </a:r>
            <a:endParaRPr b="1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" name="Google Shape;114;p19"/>
          <p:cNvSpPr txBox="1"/>
          <p:nvPr/>
        </p:nvSpPr>
        <p:spPr>
          <a:xfrm>
            <a:off x="6539975" y="876300"/>
            <a:ext cx="1504500" cy="33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latin typeface="Roboto"/>
                <a:ea typeface="Roboto"/>
                <a:cs typeface="Roboto"/>
                <a:sym typeface="Roboto"/>
              </a:rPr>
              <a:t>hello.html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5" name="Google Shape;11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5124" y="3405213"/>
            <a:ext cx="2808000" cy="17382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 txBox="1">
            <a:spLocks noGrp="1"/>
          </p:cNvSpPr>
          <p:nvPr>
            <p:ph type="title"/>
          </p:nvPr>
        </p:nvSpPr>
        <p:spPr>
          <a:xfrm>
            <a:off x="335300" y="24740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2교시 - Azure Cognitive Api</a:t>
            </a:r>
            <a:endParaRPr/>
          </a:p>
        </p:txBody>
      </p:sp>
      <p:sp>
        <p:nvSpPr>
          <p:cNvPr id="121" name="Google Shape;121;p20"/>
          <p:cNvSpPr txBox="1"/>
          <p:nvPr/>
        </p:nvSpPr>
        <p:spPr>
          <a:xfrm>
            <a:off x="283575" y="1541400"/>
            <a:ext cx="7948800" cy="32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-"/>
            </a:pPr>
            <a:r>
              <a:rPr lang="ko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플라스크란?</a:t>
            </a:r>
            <a:endParaRPr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-"/>
            </a:pPr>
            <a:r>
              <a:rPr lang="ko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Hello flask</a:t>
            </a:r>
            <a:endParaRPr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-"/>
            </a:pPr>
            <a:r>
              <a:rPr lang="ko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Flask with Html</a:t>
            </a:r>
            <a:endParaRPr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Azure</a:t>
            </a:r>
            <a:endParaRPr/>
          </a:p>
        </p:txBody>
      </p:sp>
      <p:sp>
        <p:nvSpPr>
          <p:cNvPr id="127" name="Google Shape;127;p2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10213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  <a:buNone/>
            </a:pPr>
            <a:r>
              <a:rPr lang="en-US" altLang="ko-KR" sz="1300" dirty="0"/>
              <a:t>Microsoft Azure</a:t>
            </a:r>
            <a:r>
              <a:rPr lang="ko-KR" altLang="en-US" sz="1300" dirty="0"/>
              <a:t>는 기업의 비즈니스를 위해 끊임없이 확장되는 클라우드 서비스입니다</a:t>
            </a:r>
            <a:r>
              <a:rPr lang="en-US" altLang="ko-KR" sz="1300" dirty="0"/>
              <a:t>. </a:t>
            </a:r>
            <a:r>
              <a:rPr lang="ko-KR" altLang="en-US" sz="1300" dirty="0"/>
              <a:t>익숙한 도구 및 프레임워크를 사용하여 거대한 글로벌 네트워크에서 애플리케이션을 구축</a:t>
            </a:r>
            <a:r>
              <a:rPr lang="en-US" altLang="ko-KR" sz="1300" dirty="0"/>
              <a:t>, </a:t>
            </a:r>
            <a:r>
              <a:rPr lang="ko-KR" altLang="en-US" sz="1300" dirty="0"/>
              <a:t>관리하고 사용할 수 있습니다</a:t>
            </a:r>
            <a:r>
              <a:rPr lang="en-US" altLang="ko-KR" sz="1300" dirty="0"/>
              <a:t>.</a:t>
            </a:r>
            <a:endParaRPr sz="1300" dirty="0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108DBBB2-A2E1-4D45-AE03-F9C53F0B60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9751509"/>
              </p:ext>
            </p:extLst>
          </p:nvPr>
        </p:nvGraphicFramePr>
        <p:xfrm>
          <a:off x="1066800" y="3166409"/>
          <a:ext cx="6096000" cy="1706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1766109297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158362385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83195027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76693769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생산성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sz="10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하이브리드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인텔리전트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신뢰성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86033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100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개를 넘는 종단 간 서비스를 통해 신속하게 기능을 제공하여 마케팅 주기를 단축합니다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.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시장에 출시되어 있는 클라우드 중 유일하게 일관성 있는 하이브리드 클라우드를 사용하여 원하는 위치에서 개발하고 배포합니다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. Azure Stack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을 사용하여 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Azure 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온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-</a:t>
                      </a:r>
                      <a:r>
                        <a:rPr lang="ko-KR" altLang="en-US" sz="1000" b="0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프레미스를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확장하십시오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.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강력한 데이터 및 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AI 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서비스를 사용하여 인텔리전트 앱을 만들어보세요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.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현재 많은 </a:t>
                      </a:r>
                      <a:r>
                        <a:rPr lang="ko-KR" altLang="en-US" sz="1000" b="0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스타트업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회사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, 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정부 기관 및 </a:t>
                      </a:r>
                      <a:r>
                        <a:rPr lang="ko-KR" altLang="en-US" sz="1000" b="0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포츈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(Fortune)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지 선정 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500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대 기업의 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95%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가 사용하고 있는 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Microsoft Cloud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를 체험해 보세요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.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260318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</TotalTime>
  <Words>562</Words>
  <Application>Microsoft Office PowerPoint</Application>
  <PresentationFormat>화면 슬라이드 쇼(16:9)</PresentationFormat>
  <Paragraphs>103</Paragraphs>
  <Slides>21</Slides>
  <Notes>21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5" baseType="lpstr">
      <vt:lpstr>Lato</vt:lpstr>
      <vt:lpstr>Roboto</vt:lpstr>
      <vt:lpstr>Arial</vt:lpstr>
      <vt:lpstr>Material</vt:lpstr>
      <vt:lpstr>SW인공지능교육 - 인공지능 API를 이용한 서비스 개발 프로그램</vt:lpstr>
      <vt:lpstr>목차</vt:lpstr>
      <vt:lpstr>준비하기</vt:lpstr>
      <vt:lpstr>1교시 -Flask</vt:lpstr>
      <vt:lpstr>Flask 소개</vt:lpstr>
      <vt:lpstr>Hello World</vt:lpstr>
      <vt:lpstr>Flask with Html</vt:lpstr>
      <vt:lpstr>2교시 - Azure Cognitive Api</vt:lpstr>
      <vt:lpstr>Azure</vt:lpstr>
      <vt:lpstr>Azure 체험 계정</vt:lpstr>
      <vt:lpstr>Azure 리소스 생성</vt:lpstr>
      <vt:lpstr>Azure 리소스 생성</vt:lpstr>
      <vt:lpstr>Azure 리소스 생성</vt:lpstr>
      <vt:lpstr>Computer Vision API</vt:lpstr>
      <vt:lpstr>Azure with Python</vt:lpstr>
      <vt:lpstr>3교시 - Azure with Flask</vt:lpstr>
      <vt:lpstr>Upload.html</vt:lpstr>
      <vt:lpstr>Upload_server.py</vt:lpstr>
      <vt:lpstr>Azure with Flask</vt:lpstr>
      <vt:lpstr>Q&amp;A</vt:lpstr>
      <vt:lpstr>감사합니다.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SW인공지능교육 - 인공지능 API를 이용한 서비스 개발 프로그램</dc:title>
  <cp:lastModifiedBy>김성수</cp:lastModifiedBy>
  <cp:revision>4</cp:revision>
  <dcterms:modified xsi:type="dcterms:W3CDTF">2019-02-13T11:27:52Z</dcterms:modified>
</cp:coreProperties>
</file>